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e46be6f1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de46be6f1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de6e70de0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de6e70de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de6e70de0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de6e70de0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de6e70de0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de6e70de0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de5aa4319f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de5aa4319f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de5aa4319f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de5aa4319f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de46be6f1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de46be6f1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de5aa4319f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de5aa4319f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e5aa4319f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de5aa4319f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24E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13"/>
          <p:cNvCxnSpPr/>
          <p:nvPr/>
        </p:nvCxnSpPr>
        <p:spPr>
          <a:xfrm>
            <a:off x="3293700" y="1293450"/>
            <a:ext cx="2556600" cy="2556600"/>
          </a:xfrm>
          <a:prstGeom prst="straightConnector1">
            <a:avLst/>
          </a:prstGeom>
          <a:noFill/>
          <a:ln cap="flat" cmpd="sng" w="9525">
            <a:solidFill>
              <a:srgbClr val="F6F2D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13"/>
          <p:cNvSpPr/>
          <p:nvPr/>
        </p:nvSpPr>
        <p:spPr>
          <a:xfrm>
            <a:off x="311700" y="1832850"/>
            <a:ext cx="8512200" cy="1477800"/>
          </a:xfrm>
          <a:prstGeom prst="rect">
            <a:avLst/>
          </a:prstGeom>
          <a:solidFill>
            <a:srgbClr val="424E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2077250"/>
            <a:ext cx="8512200" cy="591000"/>
          </a:xfrm>
          <a:prstGeom prst="rect">
            <a:avLst/>
          </a:prstGeom>
          <a:solidFill>
            <a:srgbClr val="424E56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450700" y="2778650"/>
            <a:ext cx="4242600" cy="40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6F2D2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">
  <p:cSld name="AUTOLAYOUT_2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0" y="-50"/>
            <a:ext cx="4420500" cy="3875700"/>
          </a:xfrm>
          <a:prstGeom prst="rect">
            <a:avLst/>
          </a:prstGeom>
          <a:solidFill>
            <a:srgbClr val="424E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67375"/>
            <a:ext cx="3696300" cy="278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7650" y="4033600"/>
            <a:ext cx="6911700" cy="624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AUTOLAYOUT_3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>
            <a:off x="461350" y="533400"/>
            <a:ext cx="2769600" cy="257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461200" y="3182226"/>
            <a:ext cx="2769600" cy="125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200"/>
              <a:buChar char="○"/>
              <a:defRPr sz="1200">
                <a:solidFill>
                  <a:srgbClr val="61616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200"/>
              <a:buChar char="■"/>
              <a:defRPr sz="1200">
                <a:solidFill>
                  <a:srgbClr val="61616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200"/>
              <a:buChar char="●"/>
              <a:defRPr sz="1200">
                <a:solidFill>
                  <a:srgbClr val="61616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200"/>
              <a:buChar char="○"/>
              <a:defRPr sz="1200">
                <a:solidFill>
                  <a:srgbClr val="61616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200"/>
              <a:buChar char="■"/>
              <a:defRPr sz="1200">
                <a:solidFill>
                  <a:srgbClr val="61616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200"/>
              <a:buChar char="●"/>
              <a:defRPr sz="1200">
                <a:solidFill>
                  <a:srgbClr val="61616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200"/>
              <a:buChar char="○"/>
              <a:defRPr sz="1200">
                <a:solidFill>
                  <a:srgbClr val="61616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200"/>
              <a:buChar char="■"/>
              <a:defRPr sz="12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ynamics.microsoft.com/pt-br/mixed-reality/guides/what-is-augmented-reality-ar/" TargetMode="External"/><Relationship Id="rId4" Type="http://schemas.openxmlformats.org/officeDocument/2006/relationships/hyperlink" Target="https://overlyapp.com/blog/marker-based-vs-markerless-augmented-reality-pros-cons-examples/" TargetMode="External"/><Relationship Id="rId5" Type="http://schemas.openxmlformats.org/officeDocument/2006/relationships/hyperlink" Target="https://www.tecmundo.com.br/realidade-aumentada/6017-o-que-e-realidade-diminuida-.htm" TargetMode="External"/><Relationship Id="rId6" Type="http://schemas.openxmlformats.org/officeDocument/2006/relationships/hyperlink" Target="https://www.makeuseof.com/what-is-diminished-reality-and-how-does-it-differ-from-augmented-reality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hyperlink" Target="https://drive.google.com/file/d/1vzxWcdh0mOzRzih8c0Y_qI8isFV9hWQG/view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9wu2UmLgQfk" TargetMode="External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2077250"/>
            <a:ext cx="8512200" cy="5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Virtual / Aumentada / Misturada / Diminuída </a:t>
            </a:r>
            <a:endParaRPr/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1811550" y="2800850"/>
            <a:ext cx="5512500" cy="4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Fernando Butzke, Gustavo Henrique, João Bragantino e Vinicius Martins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 u="sng">
                <a:solidFill>
                  <a:schemeClr val="hlink"/>
                </a:solidFill>
                <a:hlinkClick r:id="rId3"/>
              </a:rPr>
              <a:t>https://dynamics.microsoft.com/pt-br/mixed-reality/guides/what-is-augmented-reality-ar/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 u="sng">
                <a:solidFill>
                  <a:schemeClr val="hlink"/>
                </a:solidFill>
                <a:hlinkClick r:id="rId4"/>
              </a:rPr>
              <a:t>https://overlyapp.com/blog/marker-based-vs-markerless-augmented-reality-pros-cons-examples/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 u="sng">
                <a:solidFill>
                  <a:schemeClr val="hlink"/>
                </a:solidFill>
                <a:hlinkClick r:id="rId5"/>
              </a:rPr>
              <a:t>https://www.tecmundo.com.br/realidade-aumentada/6017-o-que-e-realidade-diminuida-.htm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 u="sng">
                <a:solidFill>
                  <a:schemeClr val="hlink"/>
                </a:solidFill>
                <a:hlinkClick r:id="rId6"/>
              </a:rPr>
              <a:t>https://www.makeuseof.com/what-is-diminished-reality-and-how-does-it-differ-from-augmented-reality/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</p:txBody>
      </p:sp>
      <p:sp>
        <p:nvSpPr>
          <p:cNvPr id="142" name="Google Shape;142;p25"/>
          <p:cNvSpPr txBox="1"/>
          <p:nvPr/>
        </p:nvSpPr>
        <p:spPr>
          <a:xfrm>
            <a:off x="3248100" y="4835700"/>
            <a:ext cx="264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2"/>
                </a:solidFill>
              </a:rPr>
              <a:t>MyTy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4572000" y="398550"/>
            <a:ext cx="4071300" cy="13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Virtual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86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4343250" y="1894675"/>
            <a:ext cx="4528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Sensação de realidade dentro de um ambiente virtual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Utilização de equipamentos próprios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Imersão, Interação, Envolvimento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Diversos usos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5900" y="349350"/>
            <a:ext cx="8512200" cy="5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funciona?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807" y="2065400"/>
            <a:ext cx="5036400" cy="28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604775" y="1372275"/>
            <a:ext cx="57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pt-BR" sz="1500">
                <a:solidFill>
                  <a:schemeClr val="lt1"/>
                </a:solidFill>
              </a:rPr>
              <a:t>Exibição estereoscópica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pt-BR" sz="1500">
                <a:solidFill>
                  <a:schemeClr val="lt1"/>
                </a:solidFill>
              </a:rPr>
              <a:t>Captação de movimento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5900" y="349350"/>
            <a:ext cx="8512200" cy="5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Pontos negativos</a:t>
            </a:r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604775" y="1372275"/>
            <a:ext cx="5786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pt-BR" sz="1500">
                <a:solidFill>
                  <a:schemeClr val="lt1"/>
                </a:solidFill>
              </a:rPr>
              <a:t>Preço alto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pt-BR" sz="1500">
                <a:solidFill>
                  <a:schemeClr val="lt1"/>
                </a:solidFill>
              </a:rPr>
              <a:t>Ambientes muito pesados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pt-BR" sz="1500">
                <a:solidFill>
                  <a:schemeClr val="lt1"/>
                </a:solidFill>
              </a:rPr>
              <a:t>Cinetose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pt-BR" sz="1500">
                <a:solidFill>
                  <a:schemeClr val="lt1"/>
                </a:solidFill>
              </a:rPr>
              <a:t>Requer um certo espaço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750" y="1145225"/>
            <a:ext cx="2641477" cy="560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25000" r="25000" t="0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>
            <p:ph type="title"/>
          </p:nvPr>
        </p:nvSpPr>
        <p:spPr>
          <a:xfrm>
            <a:off x="4820800" y="559300"/>
            <a:ext cx="4071300" cy="13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aumentada</a:t>
            </a:r>
            <a:endParaRPr/>
          </a:p>
        </p:txBody>
      </p:sp>
      <p:sp>
        <p:nvSpPr>
          <p:cNvPr id="101" name="Google Shape;101;p20"/>
          <p:cNvSpPr txBox="1"/>
          <p:nvPr>
            <p:ph idx="4294967295" type="body"/>
          </p:nvPr>
        </p:nvSpPr>
        <p:spPr>
          <a:xfrm>
            <a:off x="4820821" y="2053722"/>
            <a:ext cx="20025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chemeClr val="lt1"/>
                </a:solidFill>
              </a:rPr>
              <a:t>Pokemon Go, um exemplo de aplicativo que utiliza RA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" name="Google Shape;102;p20"/>
          <p:cNvSpPr txBox="1"/>
          <p:nvPr>
            <p:ph idx="4294967295" type="body"/>
          </p:nvPr>
        </p:nvSpPr>
        <p:spPr>
          <a:xfrm>
            <a:off x="6889763" y="2053722"/>
            <a:ext cx="20025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pt-BR">
                <a:solidFill>
                  <a:schemeClr val="lt1"/>
                </a:solidFill>
              </a:rPr>
              <a:t>“Projetada para adicionar elementos digitais em exibições do mundo real com interação limitada” (Microsoft)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4820825" y="108750"/>
            <a:ext cx="356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https://drive.google.com/file/d/1vzxWcdh0mOzRzih8c0Y_qI8isFV9hWQG/view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13520" l="0" r="0" t="13513"/>
          <a:stretch/>
        </p:blipFill>
        <p:spPr>
          <a:xfrm>
            <a:off x="4420500" y="0"/>
            <a:ext cx="4723497" cy="193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 rotWithShape="1">
          <a:blip r:embed="rId4">
            <a:alphaModFix/>
          </a:blip>
          <a:srcRect b="13555" l="0" r="0" t="13563"/>
          <a:stretch/>
        </p:blipFill>
        <p:spPr>
          <a:xfrm>
            <a:off x="4420500" y="1937800"/>
            <a:ext cx="4723496" cy="1937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67375"/>
            <a:ext cx="3696300" cy="27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aumentada baseada em marcador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7650" y="4033600"/>
            <a:ext cx="6911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Filtros do snapchat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wnload app here:&#10;App Store: https://itunes.apple.com/us/app/myty-...&#10;Google Play Store: https://play.google.com/store/apps/de...&#10;&#10;Did you ever wish you could see how your favorite furniture products would look like in your&#10;home? With Myty app, you can try before you buy! Myty is a powerful interior design tool that&#10;enables you to explore products in your own home in real time, thanks to Augmented Reality&#10;technology. And that’s not all! You can even create a new room from your existing one to see&#10;how it would look like with new floors, walls and new furniture. Designing your perfect home&#10;has never been easier!&#10;&#10;Copyright © Arty d.o.o. 2018" id="116" name="Google Shape;116;p22" title="Introducing Myty Augmented Reality ap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075" y="1142691"/>
            <a:ext cx="5015100" cy="282099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>
            <p:ph type="title"/>
          </p:nvPr>
        </p:nvSpPr>
        <p:spPr>
          <a:xfrm>
            <a:off x="461350" y="533400"/>
            <a:ext cx="2769600" cy="25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aumentada sem marcador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461200" y="3182226"/>
            <a:ext cx="2769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MyTy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5900" y="190075"/>
            <a:ext cx="4254000" cy="5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Realidade diminuída</a:t>
            </a:r>
            <a:endParaRPr/>
          </a:p>
        </p:txBody>
      </p:sp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0" y="1860850"/>
            <a:ext cx="6600300" cy="26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 sz="1800">
                <a:solidFill>
                  <a:schemeClr val="lt1"/>
                </a:solidFill>
              </a:rPr>
              <a:t>Objetivo de eliminar objetos do </a:t>
            </a:r>
            <a:br>
              <a:rPr lang="pt-BR" sz="1800">
                <a:solidFill>
                  <a:schemeClr val="lt1"/>
                </a:solidFill>
              </a:rPr>
            </a:br>
            <a:r>
              <a:rPr lang="pt-BR" sz="1800">
                <a:solidFill>
                  <a:schemeClr val="lt1"/>
                </a:solidFill>
              </a:rPr>
              <a:t>mundo real</a:t>
            </a:r>
            <a:br>
              <a:rPr lang="pt-BR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 sz="1800">
                <a:solidFill>
                  <a:schemeClr val="lt1"/>
                </a:solidFill>
              </a:rPr>
              <a:t>Diminuir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 sz="1800">
                <a:solidFill>
                  <a:schemeClr val="lt1"/>
                </a:solidFill>
              </a:rPr>
              <a:t>Transparente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 sz="1800">
                <a:solidFill>
                  <a:schemeClr val="lt1"/>
                </a:solidFill>
              </a:rPr>
              <a:t>Substituir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 sz="1800">
                <a:solidFill>
                  <a:schemeClr val="lt1"/>
                </a:solidFill>
              </a:rPr>
              <a:t>Pintar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864" y="0"/>
            <a:ext cx="45741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5900" y="190075"/>
            <a:ext cx="4254000" cy="5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Realidade Misturada</a:t>
            </a:r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46100" y="1273150"/>
            <a:ext cx="411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200"/>
              <a:buChar char="-"/>
            </a:pPr>
            <a:r>
              <a:rPr lang="pt-BR" sz="1200">
                <a:solidFill>
                  <a:schemeClr val="lt1"/>
                </a:solidFill>
              </a:rPr>
              <a:t>Realidade Virtual </a:t>
            </a:r>
            <a:r>
              <a:rPr lang="pt-BR" sz="1200">
                <a:solidFill>
                  <a:srgbClr val="FFF2CC"/>
                </a:solidFill>
              </a:rPr>
              <a:t>+</a:t>
            </a:r>
            <a:r>
              <a:rPr lang="pt-BR" sz="1200">
                <a:solidFill>
                  <a:schemeClr val="lt1"/>
                </a:solidFill>
              </a:rPr>
              <a:t> Realidade Aumentada;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246100" y="1673350"/>
            <a:ext cx="458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200"/>
              <a:buChar char="-"/>
            </a:pPr>
            <a:r>
              <a:rPr lang="pt-BR" sz="1200">
                <a:solidFill>
                  <a:schemeClr val="lt1"/>
                </a:solidFill>
              </a:rPr>
              <a:t>Interação do mundo físico com o mundo virtual;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350" y="1273144"/>
            <a:ext cx="4254000" cy="239288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246100" y="2042650"/>
            <a:ext cx="458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200"/>
              <a:buChar char="-"/>
            </a:pPr>
            <a:r>
              <a:rPr lang="pt-BR" sz="1200">
                <a:solidFill>
                  <a:schemeClr val="lt1"/>
                </a:solidFill>
              </a:rPr>
              <a:t>Aplicativo da tabela periódica dos elementos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038" y="2508075"/>
            <a:ext cx="2708923" cy="15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